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notesMasterIdLst>
    <p:notesMasterId r:id="rId36"/>
  </p:notesMasterIdLst>
  <p:handoutMasterIdLst>
    <p:handoutMasterId r:id="rId37"/>
  </p:handoutMasterIdLst>
  <p:sldIdLst>
    <p:sldId id="398" r:id="rId2"/>
    <p:sldId id="1502" r:id="rId3"/>
    <p:sldId id="1500" r:id="rId4"/>
    <p:sldId id="1469" r:id="rId5"/>
    <p:sldId id="1503" r:id="rId6"/>
    <p:sldId id="1505" r:id="rId7"/>
    <p:sldId id="1506" r:id="rId8"/>
    <p:sldId id="1507" r:id="rId9"/>
    <p:sldId id="1508" r:id="rId10"/>
    <p:sldId id="1501" r:id="rId11"/>
    <p:sldId id="1512" r:id="rId12"/>
    <p:sldId id="1510" r:id="rId13"/>
    <p:sldId id="1511" r:id="rId14"/>
    <p:sldId id="1513" r:id="rId15"/>
    <p:sldId id="1509" r:id="rId16"/>
    <p:sldId id="1480" r:id="rId17"/>
    <p:sldId id="1532" r:id="rId18"/>
    <p:sldId id="1533" r:id="rId19"/>
    <p:sldId id="1534" r:id="rId20"/>
    <p:sldId id="1535" r:id="rId21"/>
    <p:sldId id="1536" r:id="rId22"/>
    <p:sldId id="1537" r:id="rId23"/>
    <p:sldId id="1538" r:id="rId24"/>
    <p:sldId id="1539" r:id="rId25"/>
    <p:sldId id="1540" r:id="rId26"/>
    <p:sldId id="1541" r:id="rId27"/>
    <p:sldId id="1542" r:id="rId28"/>
    <p:sldId id="1543" r:id="rId29"/>
    <p:sldId id="1514" r:id="rId30"/>
    <p:sldId id="1544" r:id="rId31"/>
    <p:sldId id="1517" r:id="rId32"/>
    <p:sldId id="1518" r:id="rId33"/>
    <p:sldId id="1519" r:id="rId34"/>
    <p:sldId id="154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7"/>
    <p:restoredTop sz="94627"/>
  </p:normalViewPr>
  <p:slideViewPr>
    <p:cSldViewPr snapToGrid="0" snapToObjects="1">
      <p:cViewPr varScale="1">
        <p:scale>
          <a:sx n="100" d="100"/>
          <a:sy n="100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734FC-6E32-D940-8CFF-8BBD082E0B2B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942D8-B9FC-5C46-A4F0-1BD207FB4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by assuming the following population dynamics – We </a:t>
            </a:r>
            <a:r>
              <a:rPr lang="en-US" dirty="0" err="1"/>
              <a:t>divde</a:t>
            </a:r>
            <a:r>
              <a:rPr lang="en-US" dirty="0"/>
              <a:t> the population into compartments into susceptible, infected and recovered. Infections occurs at rate beta(t) per individual and recovers at rate gamma(t). We then pick a sample at random from the infected population at time 0 and trace back their ancestry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probability that at time t a transmission corresponds to a transition ancestral to the sample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6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2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0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42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7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3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how we choose these circles, how we choose our samples, is dictated by a Poisson process with rate psi at time t and I may also collect samples in bulk with probability "rho"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5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nice feature of this model is that the density can be written down as a the density of a completely observed Markov chain with reduced rates</a:t>
            </a:r>
          </a:p>
          <a:p>
            <a:endParaRPr lang="en-US" dirty="0"/>
          </a:p>
          <a:p>
            <a:r>
              <a:rPr lang="en-US" dirty="0"/>
              <a:t>A criticism of the BDSM is the fact that results are very sensitive to sampling probability assumptions and can be biased under model misspecification.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8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modeling frameworks commonly used in </a:t>
            </a:r>
            <a:r>
              <a:rPr lang="en-US" dirty="0" err="1"/>
              <a:t>phylodynamics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heatmaps show the intensity of. the sampling times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is the interpretation of the effective population size?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Tree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Instructor: Julia A. Palacios</a:t>
            </a:r>
          </a:p>
          <a:p>
            <a:endParaRPr lang="en-US" dirty="0"/>
          </a:p>
        </p:txBody>
      </p:sp>
      <p:pic>
        <p:nvPicPr>
          <p:cNvPr id="7" name="Picture 6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0DF1DF0B-875E-B156-6309-49D31BED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0" y="0"/>
            <a:ext cx="2489200" cy="2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64522" y="6305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A7D26-6729-D549-8B34-C71B81A73151}"/>
              </a:ext>
            </a:extLst>
          </p:cNvPr>
          <p:cNvSpPr/>
          <p:nvPr/>
        </p:nvSpPr>
        <p:spPr>
          <a:xfrm>
            <a:off x="599872" y="10336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shape of the phylogeny depends on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effective population size Ne(t).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B592F-7DC8-5AFD-5799-2426AECB5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4"/>
          <a:stretch/>
        </p:blipFill>
        <p:spPr>
          <a:xfrm>
            <a:off x="-1" y="1812038"/>
            <a:ext cx="5972379" cy="424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FBCF2-B35B-E3E9-BBD0-C0ED23AC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17" y="2796268"/>
            <a:ext cx="6195709" cy="262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4EA56-B57E-8227-CB79-4D78E80A8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94"/>
          <a:stretch/>
        </p:blipFill>
        <p:spPr>
          <a:xfrm>
            <a:off x="5972379" y="1446679"/>
            <a:ext cx="5874426" cy="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 applied to SARS-CoV-2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C3193-ED86-8447-B7CE-D579F5C2E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63"/>
          <a:stretch/>
        </p:blipFill>
        <p:spPr>
          <a:xfrm>
            <a:off x="1204929" y="1829598"/>
            <a:ext cx="3817071" cy="4074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4ACEF-5684-6B4F-BAB8-60C732C98D32}"/>
              </a:ext>
            </a:extLst>
          </p:cNvPr>
          <p:cNvSpPr txBox="1"/>
          <p:nvPr/>
        </p:nvSpPr>
        <p:spPr>
          <a:xfrm>
            <a:off x="628650" y="953785"/>
            <a:ext cx="41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SARS-CoV-2 in Washington State in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0E9E4-A582-2341-B9C2-076F48D1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77" y="953785"/>
            <a:ext cx="5458294" cy="522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F14F-CC79-0443-A9BB-83CD41908102}"/>
              </a:ext>
            </a:extLst>
          </p:cNvPr>
          <p:cNvSpPr txBox="1"/>
          <p:nvPr/>
        </p:nvSpPr>
        <p:spPr>
          <a:xfrm rot="16200000">
            <a:off x="4119322" y="3383168"/>
            <a:ext cx="37199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Effective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295245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2402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Priors on Ne(t)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skyline plot (BEAST, BEAST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7FBB-7C1A-D117-3758-AB52247AD0AC}"/>
              </a:ext>
            </a:extLst>
          </p:cNvPr>
          <p:cNvSpPr txBox="1"/>
          <p:nvPr/>
        </p:nvSpPr>
        <p:spPr>
          <a:xfrm>
            <a:off x="5397435" y="4300469"/>
            <a:ext cx="6536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Equivalent to estimating exponential mean from</a:t>
            </a:r>
          </a:p>
          <a:p>
            <a:r>
              <a:rPr lang="en-US" sz="2400" dirty="0"/>
              <a:t> one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C3CAEA-5DBA-762C-BDCF-3F6A5FB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896855"/>
            <a:ext cx="2950838" cy="998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10048-0B77-6037-6574-F962F05A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1016101"/>
            <a:ext cx="3898900" cy="422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633539-8A29-D7A1-C9DF-B25254E7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4517C5-CFB1-E7B4-C139-5D2BD7318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35" y="2816698"/>
            <a:ext cx="6020557" cy="1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skyride and Bayesian </a:t>
            </a:r>
            <a:r>
              <a:rPr lang="en-US" sz="4000" b="1" dirty="0" err="1">
                <a:solidFill>
                  <a:srgbClr val="C00000"/>
                </a:solidFill>
              </a:rPr>
              <a:t>skygrid</a:t>
            </a:r>
            <a:r>
              <a:rPr lang="en-US" sz="4000" b="1" dirty="0">
                <a:solidFill>
                  <a:srgbClr val="C00000"/>
                </a:solidFill>
              </a:rPr>
              <a:t> (BEAST)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BCC46-E19F-2897-C0EC-D5439269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42" y="3429000"/>
            <a:ext cx="3655218" cy="2819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DEEAC-12DA-61C9-D43B-8706B380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897195"/>
            <a:ext cx="3243452" cy="2670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D1E9D-AB42-471F-4F22-EF96228EE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714" y="1602675"/>
            <a:ext cx="5742022" cy="111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5833E-40F6-470E-4686-7D290B064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7FCC1-DAE2-1AFB-0A85-24CE47DDC9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51"/>
          <a:stretch/>
        </p:blipFill>
        <p:spPr>
          <a:xfrm>
            <a:off x="4995356" y="2715004"/>
            <a:ext cx="7079962" cy="1409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20C7D-310B-A982-77EE-F93AA7A8F113}"/>
              </a:ext>
            </a:extLst>
          </p:cNvPr>
          <p:cNvSpPr txBox="1"/>
          <p:nvPr/>
        </p:nvSpPr>
        <p:spPr>
          <a:xfrm>
            <a:off x="5397435" y="4300469"/>
            <a:ext cx="5917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Places a log- GMRF prior with precision </a:t>
            </a:r>
            <a:r>
              <a:rPr lang="en-US" sz="2400" dirty="0">
                <a:latin typeface="Symbol" pitchFamily="2" charset="2"/>
              </a:rPr>
              <a:t>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Symbol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implementation for fixed genealogy using INLA is available in the R package: </a:t>
            </a:r>
          </a:p>
          <a:p>
            <a:r>
              <a:rPr lang="en-US" sz="2400" dirty="0"/>
              <a:t>   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Juliapalacios</a:t>
            </a:r>
            <a:r>
              <a:rPr lang="en-US" sz="2400" dirty="0"/>
              <a:t>/</a:t>
            </a:r>
            <a:r>
              <a:rPr lang="en-US" sz="2400" dirty="0" err="1"/>
              <a:t>phylodyn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329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28B02B-8941-7CEE-7470-FEDF76980CA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 (BEAST)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8C05B-B8DF-1745-AC5D-E81EED48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8" y="859132"/>
            <a:ext cx="8984523" cy="513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83CE-74FE-1562-B666-7AF4B1C04273}"/>
              </a:ext>
            </a:extLst>
          </p:cNvPr>
          <p:cNvSpPr txBox="1"/>
          <p:nvPr/>
        </p:nvSpPr>
        <p:spPr>
          <a:xfrm>
            <a:off x="5308547" y="54149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DD310-46AE-D42C-B1E1-00C71214E6FC}"/>
              </a:ext>
            </a:extLst>
          </p:cNvPr>
          <p:cNvSpPr txBox="1"/>
          <p:nvPr/>
        </p:nvSpPr>
        <p:spPr>
          <a:xfrm>
            <a:off x="3602537" y="1200151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Sequences available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Gisaid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50B8-E21B-39D5-D6D0-1B0FECB5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81" y="1500189"/>
            <a:ext cx="4856584" cy="27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46153C-6835-D64E-B0CE-7897BC19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3" r="56395"/>
          <a:stretch/>
        </p:blipFill>
        <p:spPr>
          <a:xfrm>
            <a:off x="1142634" y="2140872"/>
            <a:ext cx="3894374" cy="30540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8FF98-C24C-1545-982A-F1A22332E272}"/>
              </a:ext>
            </a:extLst>
          </p:cNvPr>
          <p:cNvCxnSpPr/>
          <p:nvPr/>
        </p:nvCxnSpPr>
        <p:spPr>
          <a:xfrm>
            <a:off x="5004724" y="2291576"/>
            <a:ext cx="0" cy="2742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565F3D-1577-0845-874E-6AC7968EB971}"/>
              </a:ext>
            </a:extLst>
          </p:cNvPr>
          <p:cNvSpPr txBox="1"/>
          <p:nvPr/>
        </p:nvSpPr>
        <p:spPr>
          <a:xfrm>
            <a:off x="4862698" y="475767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6A5AE-828D-574C-99B0-C2106682157D}"/>
              </a:ext>
            </a:extLst>
          </p:cNvPr>
          <p:cNvSpPr txBox="1"/>
          <p:nvPr/>
        </p:nvSpPr>
        <p:spPr>
          <a:xfrm>
            <a:off x="4872219" y="45671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EF882-D424-CC4C-A7A6-4F483442783A}"/>
              </a:ext>
            </a:extLst>
          </p:cNvPr>
          <p:cNvSpPr txBox="1"/>
          <p:nvPr/>
        </p:nvSpPr>
        <p:spPr>
          <a:xfrm>
            <a:off x="4881739" y="43338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7E4A6-509D-3641-8F49-0C5BF5B0D31C}"/>
              </a:ext>
            </a:extLst>
          </p:cNvPr>
          <p:cNvSpPr txBox="1"/>
          <p:nvPr/>
        </p:nvSpPr>
        <p:spPr>
          <a:xfrm>
            <a:off x="4876971" y="38718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4A738-29B9-7040-8FD6-552E1CF55D1D}"/>
              </a:ext>
            </a:extLst>
          </p:cNvPr>
          <p:cNvSpPr txBox="1"/>
          <p:nvPr/>
        </p:nvSpPr>
        <p:spPr>
          <a:xfrm>
            <a:off x="4872203" y="342416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BC418-8F1A-E44C-B4D6-39AFC8E05645}"/>
              </a:ext>
            </a:extLst>
          </p:cNvPr>
          <p:cNvSpPr txBox="1"/>
          <p:nvPr/>
        </p:nvSpPr>
        <p:spPr>
          <a:xfrm>
            <a:off x="5583709" y="1829911"/>
            <a:ext cx="610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Poisson process with rate proportional to Ne(t)</a:t>
            </a:r>
            <a:r>
              <a:rPr lang="en-US" sz="2400" dirty="0">
                <a:latin typeface="Symbol" pitchFamily="2" charset="2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268E7A-4185-5343-8F18-896F677E086B}"/>
              </a:ext>
            </a:extLst>
          </p:cNvPr>
          <p:cNvCxnSpPr>
            <a:cxnSpLocks/>
          </p:cNvCxnSpPr>
          <p:nvPr/>
        </p:nvCxnSpPr>
        <p:spPr>
          <a:xfrm flipH="1">
            <a:off x="5349810" y="2291576"/>
            <a:ext cx="1805184" cy="1317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3EE0693-FF06-7F4A-9937-0BE707B1485E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24422-34BA-494A-BAED-670076DC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02" y="3564898"/>
            <a:ext cx="515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7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2925A7-3BF9-E245-A515-2202B6247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5" b="66960"/>
          <a:stretch/>
        </p:blipFill>
        <p:spPr>
          <a:xfrm>
            <a:off x="1409701" y="1589333"/>
            <a:ext cx="8191500" cy="27014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4DE7C7-8CF4-DA48-902F-3DB3B1261A0B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Covid In Santa Clara county. Accounting for PS decreases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E1BB1-A8A6-DF49-971B-FBDCA8C851A0}"/>
              </a:ext>
            </a:extLst>
          </p:cNvPr>
          <p:cNvSpPr txBox="1"/>
          <p:nvPr/>
        </p:nvSpPr>
        <p:spPr>
          <a:xfrm>
            <a:off x="8393260" y="5758581"/>
            <a:ext cx="32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Cappello and Palacios, </a:t>
            </a:r>
            <a:r>
              <a:rPr lang="en-US" i="1" dirty="0"/>
              <a:t>JCGS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8101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</a:t>
            </a:r>
            <a:r>
              <a:rPr lang="en-US" sz="2800" b="1" dirty="0"/>
              <a:t>Extension with SIR</a:t>
            </a:r>
          </a:p>
          <a:p>
            <a:endParaRPr lang="en-US" sz="2800" b="1" dirty="0"/>
          </a:p>
          <a:p>
            <a:r>
              <a:rPr lang="en-US" sz="2800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E0F803B-72FB-7448-BBAF-5586B9C08496}"/>
              </a:ext>
            </a:extLst>
          </p:cNvPr>
          <p:cNvSpPr/>
          <p:nvPr/>
        </p:nvSpPr>
        <p:spPr>
          <a:xfrm>
            <a:off x="3497460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2173BD-3821-9C45-9F4E-1E149FF4C0A7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3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srgbClr val="C00000"/>
                </a:solidFill>
              </a:rPr>
              <a:t>Phylodynamic model: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8A1E29-FB0F-C641-8168-A15CA88E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39776D-33D8-784A-99B3-EA6C420E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1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0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886" y="45291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836" y="5023402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6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83" y="4842513"/>
            <a:ext cx="31369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734C6-30AE-2441-8285-2A677F3BC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653" y="5384218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EB10FC-FB74-344A-AC57-7D063B405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1732992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9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0BA8EB-AA14-6145-AAF6-B580971C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1598113"/>
            <a:ext cx="2667000" cy="546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4367-BE86-3044-A944-163C61440784}"/>
              </a:ext>
            </a:extLst>
          </p:cNvPr>
          <p:cNvSpPr txBox="1"/>
          <p:nvPr/>
        </p:nvSpPr>
        <p:spPr>
          <a:xfrm>
            <a:off x="6831691" y="2429057"/>
            <a:ext cx="393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In standard coalescent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EA1D0-79CE-9541-85F5-6ADF374F8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35" y="3290316"/>
            <a:ext cx="1866900" cy="673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29FBAA-A515-3846-A25D-3856413A9B05}"/>
              </a:ext>
            </a:extLst>
          </p:cNvPr>
          <p:cNvSpPr/>
          <p:nvPr/>
        </p:nvSpPr>
        <p:spPr>
          <a:xfrm>
            <a:off x="7686675" y="4514850"/>
            <a:ext cx="2863678" cy="10001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90968-AB85-3145-9C67-0AD8009E7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575" y="4713787"/>
            <a:ext cx="218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1280161" y="3559126"/>
            <a:ext cx="92160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Phylodynamic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Effective population size and epidemiological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aim is to infer </a:t>
            </a:r>
            <a:r>
              <a:rPr lang="en-US" sz="4000" b="1" u="sng" dirty="0">
                <a:solidFill>
                  <a:srgbClr val="C00000"/>
                </a:solidFill>
              </a:rPr>
              <a:t>phylodynamic</a:t>
            </a:r>
            <a:r>
              <a:rPr lang="en-US" sz="4000" b="1" dirty="0">
                <a:solidFill>
                  <a:srgbClr val="C00000"/>
                </a:solidFill>
              </a:rPr>
              <a:t>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Extension with SIR</a:t>
            </a:r>
          </a:p>
          <a:p>
            <a:endParaRPr lang="en-US" sz="2800" b="1" dirty="0"/>
          </a:p>
          <a:p>
            <a:r>
              <a:rPr lang="en-US" sz="2800" b="1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40" b="32583"/>
          <a:stretch/>
        </p:blipFill>
        <p:spPr>
          <a:xfrm>
            <a:off x="5979318" y="1162646"/>
            <a:ext cx="5632991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4C8FEF-55B9-D74B-B6DF-01B7B9715ED2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</p:spTree>
    <p:extLst>
      <p:ext uri="{BB962C8B-B14F-4D97-AF65-F5344CB8AC3E}">
        <p14:creationId xmlns:p14="http://schemas.microsoft.com/office/powerpoint/2010/main" val="3547017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0" b="32583"/>
          <a:stretch/>
        </p:blipFill>
        <p:spPr>
          <a:xfrm>
            <a:off x="5979318" y="1162646"/>
            <a:ext cx="5632991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262" y="5166332"/>
            <a:ext cx="2590800" cy="317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AC843-44E1-0443-A40D-7E54E0959481}"/>
              </a:ext>
            </a:extLst>
          </p:cNvPr>
          <p:cNvCxnSpPr/>
          <p:nvPr/>
        </p:nvCxnSpPr>
        <p:spPr>
          <a:xfrm flipV="1">
            <a:off x="3486150" y="4457700"/>
            <a:ext cx="728663" cy="76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6DA4D3-245C-2741-929B-29A2048DF3B3}"/>
              </a:ext>
            </a:extLst>
          </p:cNvPr>
          <p:cNvCxnSpPr>
            <a:cxnSpLocks/>
          </p:cNvCxnSpPr>
          <p:nvPr/>
        </p:nvCxnSpPr>
        <p:spPr>
          <a:xfrm flipV="1">
            <a:off x="3470274" y="4193078"/>
            <a:ext cx="744539" cy="105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0CF974-A15C-4747-B438-3937A294DCCE}"/>
              </a:ext>
            </a:extLst>
          </p:cNvPr>
          <p:cNvCxnSpPr>
            <a:cxnSpLocks/>
          </p:cNvCxnSpPr>
          <p:nvPr/>
        </p:nvCxnSpPr>
        <p:spPr>
          <a:xfrm flipV="1">
            <a:off x="3478211" y="3643313"/>
            <a:ext cx="736602" cy="160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427A01-6921-A44E-9EFB-7CE73057238A}"/>
              </a:ext>
            </a:extLst>
          </p:cNvPr>
          <p:cNvCxnSpPr>
            <a:cxnSpLocks/>
          </p:cNvCxnSpPr>
          <p:nvPr/>
        </p:nvCxnSpPr>
        <p:spPr>
          <a:xfrm flipV="1">
            <a:off x="3462336" y="3214687"/>
            <a:ext cx="760414" cy="2015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262" y="5781079"/>
            <a:ext cx="3124200" cy="29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5E623E-6E86-B440-BEFF-4073145FB30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</p:spTree>
    <p:extLst>
      <p:ext uri="{BB962C8B-B14F-4D97-AF65-F5344CB8AC3E}">
        <p14:creationId xmlns:p14="http://schemas.microsoft.com/office/powerpoint/2010/main" val="1315169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738" y="3931143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738" y="4407287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738" y="4965534"/>
            <a:ext cx="2590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38" y="5451691"/>
            <a:ext cx="31242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8E9C8-282F-FB42-93C2-B7A15F794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840"/>
          <a:stretch/>
        </p:blipFill>
        <p:spPr>
          <a:xfrm>
            <a:off x="6096000" y="993989"/>
            <a:ext cx="5697044" cy="1170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C21849-315F-2748-9EEA-98625DFFDF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895"/>
          <a:stretch/>
        </p:blipFill>
        <p:spPr>
          <a:xfrm>
            <a:off x="6246017" y="2011053"/>
            <a:ext cx="5697046" cy="1199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29DDCE-A88F-7B48-ABB5-B53172A9E05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</p:spTree>
    <p:extLst>
      <p:ext uri="{BB962C8B-B14F-4D97-AF65-F5344CB8AC3E}">
        <p14:creationId xmlns:p14="http://schemas.microsoft.com/office/powerpoint/2010/main" val="353169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73FE0-D646-267B-D0D6-B90C85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7329"/>
            <a:ext cx="8597900" cy="5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827112"/>
            <a:ext cx="10426700" cy="415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5E40F-F433-6443-A25F-438167B4DD0F}"/>
              </a:ext>
            </a:extLst>
          </p:cNvPr>
          <p:cNvSpPr txBox="1"/>
          <p:nvPr/>
        </p:nvSpPr>
        <p:spPr>
          <a:xfrm>
            <a:off x="1840230" y="5219211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Coalescent process (CP)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9CAD4-3BCD-B345-9B91-71E3960E80C7}"/>
              </a:ext>
            </a:extLst>
          </p:cNvPr>
          <p:cNvSpPr txBox="1"/>
          <p:nvPr/>
        </p:nvSpPr>
        <p:spPr>
          <a:xfrm>
            <a:off x="5849815" y="5219211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Birth-death-sampling process (BDSP)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Phylodynamic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6A443-B45F-454E-956B-D4E04B77F3FC}"/>
              </a:ext>
            </a:extLst>
          </p:cNvPr>
          <p:cNvSpPr txBox="1"/>
          <p:nvPr/>
        </p:nvSpPr>
        <p:spPr>
          <a:xfrm>
            <a:off x="6743092" y="5661556"/>
            <a:ext cx="29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and Bonhoeffer, 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7A542-658F-684A-B991-E70CDCDB0718}"/>
              </a:ext>
            </a:extLst>
          </p:cNvPr>
          <p:cNvSpPr txBox="1"/>
          <p:nvPr/>
        </p:nvSpPr>
        <p:spPr>
          <a:xfrm>
            <a:off x="2110566" y="5650477"/>
            <a:ext cx="299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Kingman, 1982 </a:t>
            </a:r>
          </a:p>
          <a:p>
            <a:r>
              <a:rPr lang="en-US" dirty="0"/>
              <a:t>Rodrigo and </a:t>
            </a:r>
            <a:r>
              <a:rPr lang="en-US" dirty="0" err="1"/>
              <a:t>Felsenstein</a:t>
            </a:r>
            <a:r>
              <a:rPr lang="en-US" dirty="0"/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40986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</p:spTree>
    <p:extLst>
      <p:ext uri="{BB962C8B-B14F-4D97-AF65-F5344CB8AC3E}">
        <p14:creationId xmlns:p14="http://schemas.microsoft.com/office/powerpoint/2010/main" val="48603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F43DB-DADC-5585-EC72-E1348C2C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218294"/>
            <a:ext cx="5461000" cy="19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1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1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AE174-760F-ED41-6C50-B961DFAD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17198</TotalTime>
  <Words>701</Words>
  <Application>Microsoft Macintosh PowerPoint</Application>
  <PresentationFormat>Widescreen</PresentationFormat>
  <Paragraphs>143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Office Theme</vt:lpstr>
      <vt:lpstr>Tree Priors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julie palacios</cp:lastModifiedBy>
  <cp:revision>310</cp:revision>
  <cp:lastPrinted>2020-07-23T19:32:21Z</cp:lastPrinted>
  <dcterms:created xsi:type="dcterms:W3CDTF">2019-09-20T04:33:17Z</dcterms:created>
  <dcterms:modified xsi:type="dcterms:W3CDTF">2023-07-12T06:06:38Z</dcterms:modified>
</cp:coreProperties>
</file>